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70" r:id="rId5"/>
    <p:sldId id="261" r:id="rId6"/>
    <p:sldId id="260" r:id="rId7"/>
    <p:sldId id="266" r:id="rId8"/>
    <p:sldId id="267" r:id="rId9"/>
    <p:sldId id="257" r:id="rId10"/>
    <p:sldId id="258" r:id="rId11"/>
    <p:sldId id="259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 varScale="1">
        <p:scale>
          <a:sx n="68" d="100"/>
          <a:sy n="68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5FF203-A3C1-4F30-A3E2-FC5B07E49A5F}" type="datetimeFigureOut">
              <a:rPr lang="en-US" smtClean="0"/>
              <a:pPr/>
              <a:t>11/15/2010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5BF65F-CB59-4711-837D-05227F241B0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Oasis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Philadelphia School District</a:t>
            </a:r>
          </a:p>
          <a:p>
            <a:r>
              <a:rPr lang="en-US" dirty="0" smtClean="0"/>
              <a:t>Communities </a:t>
            </a:r>
            <a:r>
              <a:rPr lang="en-US" dirty="0" smtClean="0"/>
              <a:t>in Schools</a:t>
            </a:r>
          </a:p>
          <a:p>
            <a:r>
              <a:rPr lang="en-US" dirty="0" smtClean="0"/>
              <a:t>Center for Literacy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for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Mission Statement: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To provide a range of literacy services, including reading, writing, math, life and work skills, to help a diverse population of learners meet their needs and achieve their personal and employment-related goals</a:t>
            </a:r>
            <a:endParaRPr lang="en-US" dirty="0"/>
          </a:p>
        </p:txBody>
      </p:sp>
      <p:pic>
        <p:nvPicPr>
          <p:cNvPr id="5" name="Picture 4" descr="PA14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4038600"/>
            <a:ext cx="3050588" cy="228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CFL in Oasis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Provide literacy instruction to students who are functioning below a 6</a:t>
            </a:r>
            <a:r>
              <a:rPr lang="en-US" baseline="30000" dirty="0" smtClean="0"/>
              <a:t>th</a:t>
            </a:r>
            <a:r>
              <a:rPr lang="en-US" dirty="0" smtClean="0"/>
              <a:t> grade level in reading</a:t>
            </a:r>
          </a:p>
          <a:p>
            <a:r>
              <a:rPr lang="en-US" dirty="0" smtClean="0"/>
              <a:t>Goal: Students below a 6</a:t>
            </a:r>
            <a:r>
              <a:rPr lang="en-US" baseline="30000" dirty="0" smtClean="0"/>
              <a:t>th</a:t>
            </a:r>
            <a:r>
              <a:rPr lang="en-US" dirty="0" smtClean="0"/>
              <a:t> grade level in reading will improve by 2 grade levels by the end of the school year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4572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Stephanie Korber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Director of Youth Education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Caroline Munden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Program Manger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Julia Inslee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Reading Specialist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We Different?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Oasis Academy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UCHS Academies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Start time:  8:50am</a:t>
            </a:r>
          </a:p>
          <a:p>
            <a:r>
              <a:rPr lang="en-US" dirty="0" smtClean="0"/>
              <a:t>4 by 4 periods</a:t>
            </a:r>
            <a:endParaRPr lang="en-US" dirty="0" smtClean="0"/>
          </a:p>
          <a:p>
            <a:r>
              <a:rPr lang="en-US" dirty="0" smtClean="0"/>
              <a:t>72 </a:t>
            </a:r>
            <a:r>
              <a:rPr lang="en-US" dirty="0" smtClean="0"/>
              <a:t>minutes</a:t>
            </a:r>
          </a:p>
          <a:p>
            <a:r>
              <a:rPr lang="en-US" dirty="0" smtClean="0"/>
              <a:t>13 credits per year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1524000"/>
          </a:xfrm>
        </p:spPr>
        <p:txBody>
          <a:bodyPr/>
          <a:lstStyle/>
          <a:p>
            <a:r>
              <a:rPr lang="en-US" dirty="0" smtClean="0"/>
              <a:t>Start time:  8:00am</a:t>
            </a:r>
          </a:p>
          <a:p>
            <a:r>
              <a:rPr lang="en-US" dirty="0" smtClean="0"/>
              <a:t>47 minute periods</a:t>
            </a:r>
          </a:p>
          <a:p>
            <a:r>
              <a:rPr lang="en-US" dirty="0" smtClean="0"/>
              <a:t>7 credits per </a:t>
            </a:r>
            <a:r>
              <a:rPr lang="en-US" dirty="0" smtClean="0"/>
              <a:t>year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" name="Picture 9" descr="PB120014.JPG"/>
          <p:cNvPicPr>
            <a:picLocks noChangeAspect="1"/>
          </p:cNvPicPr>
          <p:nvPr/>
        </p:nvPicPr>
        <p:blipFill>
          <a:blip r:embed="rId2" cstate="print"/>
          <a:srcRect l="28109" t="32935" r="36968" b="44350"/>
          <a:stretch>
            <a:fillRect/>
          </a:stretch>
        </p:blipFill>
        <p:spPr>
          <a:xfrm>
            <a:off x="762000" y="4343400"/>
            <a:ext cx="3124200" cy="1524000"/>
          </a:xfrm>
          <a:prstGeom prst="rect">
            <a:avLst/>
          </a:prstGeom>
        </p:spPr>
      </p:pic>
      <p:pic>
        <p:nvPicPr>
          <p:cNvPr id="1028" name="Picture 4" descr="C:\Users\Julia Inslee\Pictures\DSCN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962399"/>
            <a:ext cx="3657600" cy="2743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B120003.JPG"/>
          <p:cNvPicPr>
            <a:picLocks noChangeAspect="1"/>
          </p:cNvPicPr>
          <p:nvPr/>
        </p:nvPicPr>
        <p:blipFill>
          <a:blip r:embed="rId2" cstate="print"/>
          <a:srcRect t="2738" r="3492"/>
          <a:stretch>
            <a:fillRect/>
          </a:stretch>
        </p:blipFill>
        <p:spPr>
          <a:xfrm>
            <a:off x="4343400" y="3886200"/>
            <a:ext cx="3581400" cy="2707041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DOL grant funds for technology: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Smart boards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96 Mac laptop computers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Projectors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Computer programs in use in the classrooms: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Apex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Achieve3000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Read 180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PB12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066800"/>
            <a:ext cx="3482388" cy="2611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and Perks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Raffles, Gift cards, </a:t>
            </a:r>
            <a:r>
              <a:rPr lang="en-US" dirty="0" smtClean="0"/>
              <a:t>movie tickets-Prizes </a:t>
            </a:r>
            <a:r>
              <a:rPr lang="en-US" dirty="0" smtClean="0"/>
              <a:t>for behavior, attendance, and grades</a:t>
            </a:r>
          </a:p>
          <a:p>
            <a:r>
              <a:rPr lang="en-US" dirty="0" smtClean="0"/>
              <a:t>Field Trips</a:t>
            </a:r>
          </a:p>
          <a:p>
            <a:r>
              <a:rPr lang="en-US" dirty="0" smtClean="0"/>
              <a:t>Awards Ceremony for each module-luncheon to honor and acknowledge student achievement for attendance, behavior, honor roll, and excellence in each subject area</a:t>
            </a:r>
            <a:endParaRPr lang="en-US" dirty="0"/>
          </a:p>
        </p:txBody>
      </p:sp>
      <p:pic>
        <p:nvPicPr>
          <p:cNvPr id="5" name="Picture 4" descr="PA0800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4495800"/>
            <a:ext cx="2872788" cy="2154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B12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04800"/>
            <a:ext cx="2703022" cy="20267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8229600" cy="4389120"/>
          </a:xfrm>
        </p:spPr>
        <p:txBody>
          <a:bodyPr/>
          <a:lstStyle/>
          <a:p>
            <a:r>
              <a:rPr lang="en-US" dirty="0" smtClean="0"/>
              <a:t>Last year we started with one 12</a:t>
            </a:r>
            <a:r>
              <a:rPr lang="en-US" baseline="30000" dirty="0" smtClean="0"/>
              <a:t>th</a:t>
            </a:r>
            <a:r>
              <a:rPr lang="en-US" dirty="0" smtClean="0"/>
              <a:t> grader.  We graduated 5 students at the end of the year.</a:t>
            </a:r>
          </a:p>
          <a:p>
            <a:r>
              <a:rPr lang="en-US" dirty="0" smtClean="0"/>
              <a:t>Last year, every student moved up at least 2 grade levels.</a:t>
            </a:r>
          </a:p>
          <a:p>
            <a:r>
              <a:rPr lang="en-US" dirty="0" smtClean="0"/>
              <a:t>Last year, about 80% of students below a 6</a:t>
            </a:r>
            <a:r>
              <a:rPr lang="en-US" baseline="30000" dirty="0" smtClean="0"/>
              <a:t>th</a:t>
            </a:r>
            <a:r>
              <a:rPr lang="en-US" dirty="0" smtClean="0"/>
              <a:t> grade reading level increased at least 2 grade levels.</a:t>
            </a:r>
          </a:p>
          <a:p>
            <a:r>
              <a:rPr lang="en-US" dirty="0" smtClean="0"/>
              <a:t>We have more parent communication this year than in the past.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“Oasis” within the </a:t>
            </a:r>
            <a:br>
              <a:rPr lang="en-US" dirty="0" smtClean="0"/>
            </a:br>
            <a:r>
              <a:rPr lang="en-US" dirty="0" smtClean="0"/>
              <a:t>Promise Academy Way</a:t>
            </a:r>
            <a:endParaRPr lang="en-US" dirty="0"/>
          </a:p>
        </p:txBody>
      </p:sp>
      <p:pic>
        <p:nvPicPr>
          <p:cNvPr id="7" name="Content Placeholder 6" descr="P913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981200"/>
            <a:ext cx="3762408" cy="2823816"/>
          </a:xfrm>
        </p:spPr>
      </p:pic>
      <p:sp>
        <p:nvSpPr>
          <p:cNvPr id="8" name="TextBox 7"/>
          <p:cNvSpPr txBox="1"/>
          <p:nvPr/>
        </p:nvSpPr>
        <p:spPr>
          <a:xfrm>
            <a:off x="304800" y="2286000"/>
            <a:ext cx="4419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 new Promise </a:t>
            </a:r>
            <a:r>
              <a:rPr lang="en-US" dirty="0" smtClean="0"/>
              <a:t>A</a:t>
            </a:r>
            <a:r>
              <a:rPr lang="en-US" dirty="0" smtClean="0"/>
              <a:t>cademies established  in 2010 in effort to reform six of the lowest performing schools within the school district of Philadelphia. Our Oasis program is one of it’s kind operating within a Promise Academy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Promise Academy philosophy …..</a:t>
            </a:r>
          </a:p>
          <a:p>
            <a:pPr marL="342900" indent="-342900">
              <a:buAutoNum type="arabicPeriod"/>
            </a:pPr>
            <a:r>
              <a:rPr lang="en-US" dirty="0" smtClean="0"/>
              <a:t>Children Come First</a:t>
            </a:r>
          </a:p>
          <a:p>
            <a:pPr marL="342900" indent="-342900">
              <a:buAutoNum type="arabicPeriod"/>
            </a:pPr>
            <a:r>
              <a:rPr lang="en-US" dirty="0" smtClean="0"/>
              <a:t>Rigor, Relevance and Relationships</a:t>
            </a:r>
          </a:p>
          <a:p>
            <a:pPr marL="342900" indent="-342900">
              <a:buAutoNum type="arabicPeriod"/>
            </a:pPr>
            <a:r>
              <a:rPr lang="en-US" dirty="0" smtClean="0"/>
              <a:t>Parents are Partners </a:t>
            </a:r>
          </a:p>
          <a:p>
            <a:pPr marL="342900" indent="-342900">
              <a:buAutoNum type="arabicPeriod"/>
            </a:pPr>
            <a:r>
              <a:rPr lang="en-US" dirty="0" smtClean="0"/>
              <a:t> Community Engagement</a:t>
            </a:r>
          </a:p>
          <a:p>
            <a:pPr marL="342900" indent="-342900">
              <a:buAutoNum type="arabicPeriod"/>
            </a:pPr>
            <a:r>
              <a:rPr lang="en-US" dirty="0" smtClean="0"/>
              <a:t>Reform , Reinvigorate and  Rebuild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 algn="ctr"/>
            <a:r>
              <a:rPr lang="en-US" sz="4000" b="1" dirty="0" smtClean="0"/>
              <a:t>“YES WE CAN” </a:t>
            </a:r>
            <a:r>
              <a:rPr lang="en-US" sz="4400" b="1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University City High School</a:t>
            </a:r>
            <a:br>
              <a:rPr lang="en-US" dirty="0" smtClean="0"/>
            </a:br>
            <a:r>
              <a:rPr lang="en-US" dirty="0" smtClean="0"/>
              <a:t>Then……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Established in 1971 as West Philadelphia University  City High School</a:t>
            </a:r>
          </a:p>
          <a:p>
            <a:r>
              <a:rPr lang="en-US" dirty="0" smtClean="0"/>
              <a:t>Developed in partnership with Drexel University and University of Pennsylvania  as a “Science and Mathematic magnet school </a:t>
            </a:r>
          </a:p>
          <a:p>
            <a:r>
              <a:rPr lang="en-US" dirty="0" smtClean="0"/>
              <a:t>University City sits in the heart of “Black Bottom” one of the toughest and blighted neighborhood in the City of Philadelphia </a:t>
            </a:r>
          </a:p>
          <a:p>
            <a:r>
              <a:rPr lang="en-US" dirty="0" smtClean="0"/>
              <a:t>Over the years, evolved into one of the lowest performing schools in Philadelphia </a:t>
            </a:r>
          </a:p>
          <a:p>
            <a:r>
              <a:rPr lang="en-US" sz="2200" dirty="0" smtClean="0"/>
              <a:t>In 2009,Spring PSSA scores-</a:t>
            </a:r>
          </a:p>
          <a:p>
            <a:r>
              <a:rPr lang="en-US" sz="2200" dirty="0" smtClean="0"/>
              <a:t>Math 5%              Reading 9% </a:t>
            </a:r>
          </a:p>
          <a:p>
            <a:r>
              <a:rPr lang="en-US" sz="2200" dirty="0" smtClean="0"/>
              <a:t>SPED 5.3%</a:t>
            </a:r>
            <a:r>
              <a:rPr lang="en-US" dirty="0" smtClean="0"/>
              <a:t>         </a:t>
            </a:r>
            <a:r>
              <a:rPr lang="en-US" sz="2000" dirty="0" smtClean="0"/>
              <a:t>Attendance 74%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University City High School</a:t>
            </a:r>
            <a:br>
              <a:rPr lang="en-US" dirty="0" smtClean="0"/>
            </a:br>
            <a:r>
              <a:rPr lang="en-US" dirty="0" smtClean="0"/>
              <a:t>Now….2010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Facilities “make over”</a:t>
            </a:r>
          </a:p>
          <a:p>
            <a:r>
              <a:rPr lang="en-US" dirty="0" smtClean="0"/>
              <a:t>75% Brand </a:t>
            </a:r>
            <a:r>
              <a:rPr lang="en-US" dirty="0" smtClean="0"/>
              <a:t>N</a:t>
            </a:r>
            <a:r>
              <a:rPr lang="en-US" dirty="0" smtClean="0"/>
              <a:t>ew </a:t>
            </a:r>
            <a:r>
              <a:rPr lang="en-US" dirty="0" smtClean="0"/>
              <a:t>S</a:t>
            </a:r>
            <a:r>
              <a:rPr lang="en-US" dirty="0" smtClean="0"/>
              <a:t>taff</a:t>
            </a:r>
          </a:p>
          <a:p>
            <a:r>
              <a:rPr lang="en-US" dirty="0" smtClean="0"/>
              <a:t>Promise Academy Model</a:t>
            </a:r>
          </a:p>
          <a:p>
            <a:r>
              <a:rPr lang="en-US" dirty="0" smtClean="0"/>
              <a:t>4 small learning communities (Arts and Humanities, 9</a:t>
            </a:r>
            <a:r>
              <a:rPr lang="en-US" baseline="30000" dirty="0" smtClean="0"/>
              <a:t>th</a:t>
            </a:r>
            <a:r>
              <a:rPr lang="en-US" dirty="0" smtClean="0"/>
              <a:t> Grade Academy, Oasis and S.T.E.M.)</a:t>
            </a:r>
          </a:p>
          <a:p>
            <a:r>
              <a:rPr lang="en-US" dirty="0" smtClean="0"/>
              <a:t>Partnerships with </a:t>
            </a:r>
            <a:r>
              <a:rPr lang="en-US" dirty="0" smtClean="0"/>
              <a:t>UPenn</a:t>
            </a:r>
            <a:r>
              <a:rPr lang="en-US" dirty="0" smtClean="0"/>
              <a:t>, Drexel to support our S.T.E.M. initiatives </a:t>
            </a:r>
          </a:p>
          <a:p>
            <a:r>
              <a:rPr lang="en-US" dirty="0" smtClean="0"/>
              <a:t>Increases in student attendance and academic achievement( Based on Fall 2010 predictive)  </a:t>
            </a:r>
          </a:p>
          <a:p>
            <a:r>
              <a:rPr lang="en-US" sz="2000" dirty="0" smtClean="0"/>
              <a:t>Math 20.79                       SPED 22.3</a:t>
            </a:r>
          </a:p>
          <a:p>
            <a:r>
              <a:rPr lang="en-US" sz="2000" dirty="0" smtClean="0"/>
              <a:t>Reading(ELA) 31.56         Attendance 81.3 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1800" dirty="0" smtClean="0"/>
              <a:t>University City still </a:t>
            </a:r>
            <a:r>
              <a:rPr lang="en-US" sz="1800" dirty="0" smtClean="0"/>
              <a:t>sits in the heart of “Black Bottom” one of the toughest and blighted neighborhood in the City of Philadelphia 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9130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352248" cy="25144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Oasis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68880"/>
            <a:ext cx="8229600" cy="438912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Purpose:</a:t>
            </a:r>
            <a:r>
              <a:rPr lang="en-US" dirty="0" smtClean="0"/>
              <a:t>  To provide an accelerated curriculum to students who are over-aged and under-credited</a:t>
            </a:r>
          </a:p>
          <a:p>
            <a:r>
              <a:rPr lang="en-US" dirty="0" smtClean="0"/>
              <a:t>Population:  85 enrolled students-Grades 9-12, Ages 15-19 (contract </a:t>
            </a:r>
            <a:r>
              <a:rPr lang="en-US" dirty="0" smtClean="0"/>
              <a:t>allotment-120 </a:t>
            </a:r>
            <a:r>
              <a:rPr lang="en-US" dirty="0" smtClean="0"/>
              <a:t>students)</a:t>
            </a:r>
          </a:p>
          <a:p>
            <a:r>
              <a:rPr lang="en-US" dirty="0" smtClean="0"/>
              <a:t>Students have the opportunity to earn 13 credits over the course of the school year</a:t>
            </a:r>
          </a:p>
          <a:p>
            <a:r>
              <a:rPr lang="en-US" dirty="0" smtClean="0"/>
              <a:t>The school year is divided into 4, 10 week Modules</a:t>
            </a:r>
          </a:p>
          <a:p>
            <a:r>
              <a:rPr lang="en-US" dirty="0" smtClean="0"/>
              <a:t>Students take 4 courses each Module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B12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228600"/>
            <a:ext cx="3025188" cy="2268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Oasis Staff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5102225" y="2514600"/>
            <a:ext cx="4041775" cy="384651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905000"/>
          <a:ext cx="6096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Jafar Barakat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Assistant Principal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Jackee</a:t>
                      </a:r>
                      <a:r>
                        <a:rPr lang="en-US" baseline="0" dirty="0" smtClean="0"/>
                        <a:t> Staples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Academy</a:t>
                      </a:r>
                      <a:r>
                        <a:rPr lang="en-US" baseline="0" dirty="0" smtClean="0"/>
                        <a:t> Leader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Felicia 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School Counselor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Bob Casey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Matthew Roy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</a:t>
                      </a:r>
                      <a:r>
                        <a:rPr lang="en-US" baseline="0" dirty="0" smtClean="0"/>
                        <a:t> Studies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Matthew</a:t>
                      </a:r>
                      <a:r>
                        <a:rPr lang="en-US" baseline="0" dirty="0" smtClean="0"/>
                        <a:t> Byrne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World</a:t>
                      </a:r>
                      <a:r>
                        <a:rPr lang="en-US" baseline="0" dirty="0" smtClean="0"/>
                        <a:t> Language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Frank</a:t>
                      </a:r>
                      <a:r>
                        <a:rPr lang="en-US" baseline="0" dirty="0" smtClean="0"/>
                        <a:t> Ortiz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Barbara  Bess-Pashak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 Fairworth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Special Education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Erik Wolf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Health/Physical</a:t>
                      </a:r>
                      <a:r>
                        <a:rPr lang="en-US" baseline="0" dirty="0" smtClean="0"/>
                        <a:t> Education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Julia Inslee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Reading Specialist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9160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914400"/>
            <a:ext cx="3253788" cy="24403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Philadelphia School District Support Staff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3505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Felicia 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School Counselor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Lynn Hubbard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</a:t>
                      </a:r>
                      <a:r>
                        <a:rPr lang="en-US" baseline="0" dirty="0" smtClean="0"/>
                        <a:t> Worker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Catherine Baker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Eric Kellich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Oasis Roster Chairman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Elana Evans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Advisory</a:t>
                      </a:r>
                      <a:r>
                        <a:rPr lang="en-US" baseline="0" dirty="0" smtClean="0"/>
                        <a:t> Coordinator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Tracey Goodson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Advisor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Christine Stone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Aide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Communities in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Mission Statement: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 To </a:t>
            </a:r>
            <a:r>
              <a:rPr lang="en-US" dirty="0" smtClean="0"/>
              <a:t>surround students with a community of support, empowering them to stay in school and achieve in </a:t>
            </a:r>
            <a:r>
              <a:rPr lang="en-US" dirty="0" smtClean="0"/>
              <a:t>life.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9240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76600"/>
            <a:ext cx="2495550" cy="3327400"/>
          </a:xfrm>
          <a:prstGeom prst="rect">
            <a:avLst/>
          </a:prstGeom>
        </p:spPr>
      </p:pic>
      <p:pic>
        <p:nvPicPr>
          <p:cNvPr id="5" name="Picture 4" descr="P9240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3505200"/>
            <a:ext cx="247207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B120010.JPG"/>
          <p:cNvPicPr>
            <a:picLocks noChangeAspect="1"/>
          </p:cNvPicPr>
          <p:nvPr/>
        </p:nvPicPr>
        <p:blipFill>
          <a:blip r:embed="rId2" cstate="print"/>
          <a:srcRect l="16781" t="22743"/>
          <a:stretch>
            <a:fillRect/>
          </a:stretch>
        </p:blipFill>
        <p:spPr>
          <a:xfrm>
            <a:off x="4343400" y="304800"/>
            <a:ext cx="4330306" cy="30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CIS in Oasis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724400"/>
            <a:ext cx="8001000" cy="2590800"/>
          </a:xfrm>
        </p:spPr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CIS oversees Oasis Programs at University City Promise Academy, as well as Gratz and Overbrook (UC is the only Oasis program with an full in-house support staff.)</a:t>
            </a: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3429000"/>
          <a:ext cx="6096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184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Position</a:t>
                      </a:r>
                      <a:endParaRPr lang="en-US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dirty="0" smtClean="0"/>
                        <a:t>Jamie Racanelli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Senior Site Manger</a:t>
                      </a:r>
                      <a:endParaRPr lang="en-US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dirty="0" smtClean="0"/>
                        <a:t>Jackee Staples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Academy Leader/Site</a:t>
                      </a:r>
                      <a:r>
                        <a:rPr lang="en-US" baseline="0" dirty="0" smtClean="0"/>
                        <a:t> Mngr.</a:t>
                      </a:r>
                      <a:endParaRPr lang="en-US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dirty="0" smtClean="0"/>
                        <a:t>Rachel Koppenhaver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Site Coordinator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713</TotalTime>
  <Words>667</Words>
  <Application>Microsoft Office PowerPoint</Application>
  <PresentationFormat>On-screen Show (4:3)</PresentationFormat>
  <Paragraphs>145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Oasis </vt:lpstr>
      <vt:lpstr>A New “Oasis” within the  Promise Academy Way</vt:lpstr>
      <vt:lpstr>University City High School Then……</vt:lpstr>
      <vt:lpstr>University City High School Now….2010</vt:lpstr>
      <vt:lpstr>Oasis Overview</vt:lpstr>
      <vt:lpstr>Oasis Staff</vt:lpstr>
      <vt:lpstr>Philadelphia School District Support Staff</vt:lpstr>
      <vt:lpstr>Communities in Schools</vt:lpstr>
      <vt:lpstr>CIS in Oasis</vt:lpstr>
      <vt:lpstr>Center for Literacy</vt:lpstr>
      <vt:lpstr>CFL in Oasis</vt:lpstr>
      <vt:lpstr>How are We Different?</vt:lpstr>
      <vt:lpstr>Technology</vt:lpstr>
      <vt:lpstr>Incentives and Perks</vt:lpstr>
      <vt:lpstr>Successes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Oasis</dc:title>
  <dc:creator>Julia Inslee</dc:creator>
  <cp:lastModifiedBy>Julia Inslee</cp:lastModifiedBy>
  <cp:revision>54</cp:revision>
  <dcterms:created xsi:type="dcterms:W3CDTF">2010-11-10T14:43:37Z</dcterms:created>
  <dcterms:modified xsi:type="dcterms:W3CDTF">2010-11-15T22:52:00Z</dcterms:modified>
</cp:coreProperties>
</file>